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20"/>
  </p:notesMasterIdLst>
  <p:sldIdLst>
    <p:sldId id="256" r:id="rId3"/>
    <p:sldId id="330" r:id="rId4"/>
    <p:sldId id="331" r:id="rId5"/>
    <p:sldId id="349" r:id="rId6"/>
    <p:sldId id="346" r:id="rId7"/>
    <p:sldId id="347" r:id="rId8"/>
    <p:sldId id="338" r:id="rId9"/>
    <p:sldId id="339" r:id="rId10"/>
    <p:sldId id="340" r:id="rId11"/>
    <p:sldId id="342" r:id="rId12"/>
    <p:sldId id="343" r:id="rId13"/>
    <p:sldId id="344" r:id="rId14"/>
    <p:sldId id="348" r:id="rId15"/>
    <p:sldId id="333" r:id="rId16"/>
    <p:sldId id="334" r:id="rId17"/>
    <p:sldId id="335" r:id="rId18"/>
    <p:sldId id="2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4" autoAdjust="0"/>
    <p:restoredTop sz="81588" autoAdjust="0"/>
  </p:normalViewPr>
  <p:slideViewPr>
    <p:cSldViewPr snapToGrid="0">
      <p:cViewPr>
        <p:scale>
          <a:sx n="125" d="100"/>
          <a:sy n="125" d="100"/>
        </p:scale>
        <p:origin x="1800" y="29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10" Type="http://schemas.openxmlformats.org/officeDocument/2006/relationships/image" Target="../media/image21.wmf"/><Relationship Id="rId4" Type="http://schemas.openxmlformats.org/officeDocument/2006/relationships/image" Target="../media/image15.wmf"/><Relationship Id="rId9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</a:t>
            </a:r>
            <a:r>
              <a:rPr lang="en-US" baseline="0" dirty="0"/>
              <a:t> to the visual inspection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D370D-0FDF-4D0C-A813-59129CDDAB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8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D370D-0FDF-4D0C-A813-59129CDDA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1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D370D-0FDF-4D0C-A813-59129CDDA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83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knew: 2D</a:t>
            </a:r>
            <a:r>
              <a:rPr lang="en-US" baseline="0" dirty="0"/>
              <a:t> points are matched. A single world points are projected on the different images.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D370D-0FDF-4D0C-A813-59129CDDAB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29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 is X 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D370D-0FDF-4D0C-A813-59129CDDAB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61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52603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aseline="0"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62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6" r:id="rId3"/>
    <p:sldLayoutId id="2147483667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6.wmf"/><Relationship Id="rId18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0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23" Type="http://schemas.openxmlformats.org/officeDocument/2006/relationships/image" Target="../media/image21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perception.inrialpes.fr/Publications/1997/HS97/HartleySturm-cviu97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ccwu.me/vsfm/doc.html" TargetMode="External"/><Relationship Id="rId3" Type="http://schemas.openxmlformats.org/officeDocument/2006/relationships/hyperlink" Target="http://cs.brown.edu/courses/cs143/" TargetMode="External"/><Relationship Id="rId7" Type="http://schemas.openxmlformats.org/officeDocument/2006/relationships/hyperlink" Target="https://courses.engr.illinois.edu/cee598vsc/sp2015/lecturenotes/" TargetMode="External"/><Relationship Id="rId2" Type="http://schemas.openxmlformats.org/officeDocument/2006/relationships/hyperlink" Target="http://vision.princeton.edu/courses/SFM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ics.cs.cmu.edu/courses/15-463/2010_spring/463.html" TargetMode="External"/><Relationship Id="rId5" Type="http://schemas.openxmlformats.org/officeDocument/2006/relationships/hyperlink" Target="http://www.cs.utexas.edu/~grauman/courses/fall2009/schedule.htm" TargetMode="External"/><Relationship Id="rId4" Type="http://schemas.openxmlformats.org/officeDocument/2006/relationships/hyperlink" Target="http://people.csail.mit.edu/torralba/courses/6.869/6.869.computervision.htm" TargetMode="External"/><Relationship Id="rId9" Type="http://schemas.openxmlformats.org/officeDocument/2006/relationships/hyperlink" Target="https://support.pix4d.com/hc/en-us/sections/200591059-Manual#gsc.tab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rnell.edu/projects/bigsf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kxtQqYLRaSQ" TargetMode="External"/><Relationship Id="rId1" Type="http://schemas.openxmlformats.org/officeDocument/2006/relationships/video" Target="https://www.youtube.com/embed/mUhYJnd1TqE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://www.cs.cornell.edu/projects/bigsf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pix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raamac.cee.illinois.edu/progressmonito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lobalmedic.ca/rescuav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b="1" dirty="0" smtClean="0"/>
              <a:t>Structure From Motion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30097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2019-03-14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03288"/>
              </p:ext>
            </p:extLst>
          </p:nvPr>
        </p:nvGraphicFramePr>
        <p:xfrm>
          <a:off x="1828802" y="1429636"/>
          <a:ext cx="8508999" cy="28502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999">
                  <a:extLst>
                    <a:ext uri="{9D8B030D-6E8A-4147-A177-3AD203B41FA5}">
                      <a16:colId xmlns:a16="http://schemas.microsoft.com/office/drawing/2014/main" val="1372143602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1435270828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1300206127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3659024605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3596798203"/>
                    </a:ext>
                  </a:extLst>
                </a:gridCol>
              </a:tblGrid>
              <a:tr h="570053"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531461"/>
                  </a:ext>
                </a:extLst>
              </a:tr>
              <a:tr h="570053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r>
                        <a:rPr lang="en-US" sz="18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0602018"/>
                  </a:ext>
                </a:extLst>
              </a:tr>
              <a:tr h="5700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r>
                        <a:rPr lang="en-US" sz="18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444111"/>
                  </a:ext>
                </a:extLst>
              </a:tr>
              <a:tr h="57005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⁞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⁞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⁞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⁞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⁞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52935"/>
                  </a:ext>
                </a:extLst>
              </a:tr>
              <a:tr h="5700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r>
                        <a:rPr lang="en-US" sz="1800" b="1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92913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072146"/>
              </p:ext>
            </p:extLst>
          </p:nvPr>
        </p:nvGraphicFramePr>
        <p:xfrm>
          <a:off x="3273425" y="2033136"/>
          <a:ext cx="12319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0" name="Equation" r:id="rId4" imgW="634680" imgH="241200" progId="Equation.DSMT4">
                  <p:embed/>
                </p:oleObj>
              </mc:Choice>
              <mc:Fallback>
                <p:oleObj name="Equation" r:id="rId4" imgW="634680" imgH="241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3425" y="2033136"/>
                        <a:ext cx="12319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 rot="5400000">
            <a:off x="7446614" y="3239136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⁞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151003"/>
              </p:ext>
            </p:extLst>
          </p:nvPr>
        </p:nvGraphicFramePr>
        <p:xfrm>
          <a:off x="3206919" y="3749676"/>
          <a:ext cx="13811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1" name="Equation" r:id="rId6" imgW="711000" imgH="241200" progId="Equation.DSMT4">
                  <p:embed/>
                </p:oleObj>
              </mc:Choice>
              <mc:Fallback>
                <p:oleObj name="Equation" r:id="rId6" imgW="711000" imgH="24120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6919" y="3749676"/>
                        <a:ext cx="13811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648500"/>
              </p:ext>
            </p:extLst>
          </p:nvPr>
        </p:nvGraphicFramePr>
        <p:xfrm>
          <a:off x="5013325" y="3740151"/>
          <a:ext cx="14287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2" name="Equation" r:id="rId8" imgW="736560" imgH="241200" progId="Equation.DSMT4">
                  <p:embed/>
                </p:oleObj>
              </mc:Choice>
              <mc:Fallback>
                <p:oleObj name="Equation" r:id="rId8" imgW="736560" imgH="2412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13325" y="3740151"/>
                        <a:ext cx="142875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125350"/>
              </p:ext>
            </p:extLst>
          </p:nvPr>
        </p:nvGraphicFramePr>
        <p:xfrm>
          <a:off x="5064125" y="2620964"/>
          <a:ext cx="13541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3" name="Equation" r:id="rId10" imgW="698400" imgH="241200" progId="Equation.DSMT4">
                  <p:embed/>
                </p:oleObj>
              </mc:Choice>
              <mc:Fallback>
                <p:oleObj name="Equation" r:id="rId10" imgW="698400" imgH="241200" progId="Equation.DSMT4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64125" y="2620964"/>
                        <a:ext cx="1354138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634657"/>
              </p:ext>
            </p:extLst>
          </p:nvPr>
        </p:nvGraphicFramePr>
        <p:xfrm>
          <a:off x="8688388" y="2033589"/>
          <a:ext cx="14779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4" name="Equation" r:id="rId12" imgW="761760" imgH="241200" progId="Equation.DSMT4">
                  <p:embed/>
                </p:oleObj>
              </mc:Choice>
              <mc:Fallback>
                <p:oleObj name="Equation" r:id="rId12" imgW="761760" imgH="241200" progId="Equation.DSMT4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688388" y="2033589"/>
                        <a:ext cx="147796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325938"/>
              </p:ext>
            </p:extLst>
          </p:nvPr>
        </p:nvGraphicFramePr>
        <p:xfrm>
          <a:off x="8675688" y="2620964"/>
          <a:ext cx="15033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5" name="Equation" r:id="rId14" imgW="774360" imgH="241200" progId="Equation.DSMT4">
                  <p:embed/>
                </p:oleObj>
              </mc:Choice>
              <mc:Fallback>
                <p:oleObj name="Equation" r:id="rId14" imgW="774360" imgH="241200" progId="Equation.DSMT4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75688" y="2620964"/>
                        <a:ext cx="150336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691978"/>
              </p:ext>
            </p:extLst>
          </p:nvPr>
        </p:nvGraphicFramePr>
        <p:xfrm>
          <a:off x="8626475" y="3740151"/>
          <a:ext cx="16017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6" name="Equation" r:id="rId16" imgW="825480" imgH="241200" progId="Equation.DSMT4">
                  <p:embed/>
                </p:oleObj>
              </mc:Choice>
              <mc:Fallback>
                <p:oleObj name="Equation" r:id="rId16" imgW="825480" imgH="24120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626475" y="3740151"/>
                        <a:ext cx="1601788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4288"/>
              </p:ext>
            </p:extLst>
          </p:nvPr>
        </p:nvGraphicFramePr>
        <p:xfrm>
          <a:off x="3705225" y="1477963"/>
          <a:ext cx="368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7" name="Equation" r:id="rId18" imgW="190440" imgH="190440" progId="Equation.DSMT4">
                  <p:embed/>
                </p:oleObj>
              </mc:Choice>
              <mc:Fallback>
                <p:oleObj name="Equation" r:id="rId18" imgW="190440" imgH="19044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705225" y="1477963"/>
                        <a:ext cx="368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 rot="5400000">
            <a:off x="7446614" y="267010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⁞</a:t>
            </a:r>
          </a:p>
        </p:txBody>
      </p:sp>
      <p:sp>
        <p:nvSpPr>
          <p:cNvPr id="33" name="Rectangle 32"/>
          <p:cNvSpPr/>
          <p:nvPr/>
        </p:nvSpPr>
        <p:spPr>
          <a:xfrm rot="5400000">
            <a:off x="7446614" y="2081831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⁞</a:t>
            </a:r>
          </a:p>
        </p:txBody>
      </p:sp>
      <p:sp>
        <p:nvSpPr>
          <p:cNvPr id="34" name="Rectangle 33"/>
          <p:cNvSpPr/>
          <p:nvPr/>
        </p:nvSpPr>
        <p:spPr>
          <a:xfrm rot="5400000">
            <a:off x="7446614" y="3825989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⁞</a:t>
            </a: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107149"/>
              </p:ext>
            </p:extLst>
          </p:nvPr>
        </p:nvGraphicFramePr>
        <p:xfrm>
          <a:off x="5557838" y="1477963"/>
          <a:ext cx="4175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8" name="Equation" r:id="rId20" imgW="215640" imgH="190440" progId="Equation.DSMT4">
                  <p:embed/>
                </p:oleObj>
              </mc:Choice>
              <mc:Fallback>
                <p:oleObj name="Equation" r:id="rId20" imgW="215640" imgH="190440" progId="Equation.DSMT4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557838" y="1477963"/>
                        <a:ext cx="417512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57460"/>
              </p:ext>
            </p:extLst>
          </p:nvPr>
        </p:nvGraphicFramePr>
        <p:xfrm>
          <a:off x="9182100" y="1477963"/>
          <a:ext cx="49053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" name="Equation" r:id="rId22" imgW="253800" imgH="190440" progId="Equation.DSMT4">
                  <p:embed/>
                </p:oleObj>
              </mc:Choice>
              <mc:Fallback>
                <p:oleObj name="Equation" r:id="rId22" imgW="253800" imgH="190440" progId="Equation.DSMT4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82100" y="1477963"/>
                        <a:ext cx="490538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 rot="5400000">
            <a:off x="7446614" y="1535703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⁞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68475" y="4523760"/>
            <a:ext cx="84137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Input</a:t>
            </a:r>
            <a:r>
              <a:rPr lang="en-US" dirty="0"/>
              <a:t> </a:t>
            </a:r>
          </a:p>
          <a:p>
            <a:r>
              <a:rPr lang="en-US" dirty="0"/>
              <a:t>Observed 2D image position</a:t>
            </a:r>
          </a:p>
          <a:p>
            <a:endParaRPr lang="en-US" dirty="0"/>
          </a:p>
          <a:p>
            <a:r>
              <a:rPr lang="en-US" b="1" dirty="0"/>
              <a:t>Output</a:t>
            </a:r>
          </a:p>
          <a:p>
            <a:r>
              <a:rPr lang="en-US" dirty="0"/>
              <a:t>Unknown Camera Parameters (with some guess)</a:t>
            </a:r>
          </a:p>
          <a:p>
            <a:r>
              <a:rPr lang="en-US" dirty="0"/>
              <a:t>Unknown Point 3D coordinate (with some guess)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69429" y="4379753"/>
            <a:ext cx="316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Robust feature and feature matching make this possible.</a:t>
            </a:r>
          </a:p>
        </p:txBody>
      </p:sp>
      <p:sp>
        <p:nvSpPr>
          <p:cNvPr id="23" name="Text Placeholder 2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Revisit the </a:t>
            </a:r>
            <a:r>
              <a:rPr lang="en-US" sz="20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SfM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Problem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07559" y="5838170"/>
            <a:ext cx="924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valid solution must let the re-projection close to the observation.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036666"/>
              </p:ext>
            </p:extLst>
          </p:nvPr>
        </p:nvGraphicFramePr>
        <p:xfrm>
          <a:off x="1665615" y="1674531"/>
          <a:ext cx="1863725" cy="17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" name="Equation" r:id="rId4" imgW="901700" imgH="825500" progId="Equation.DSMT4">
                  <p:embed/>
                </p:oleObj>
              </mc:Choice>
              <mc:Fallback>
                <p:oleObj name="Equation" r:id="rId4" imgW="901700" imgH="8255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5615" y="1674531"/>
                        <a:ext cx="1863725" cy="17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02173" y="121468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Re-projection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65614" y="121468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378121"/>
              </p:ext>
            </p:extLst>
          </p:nvPr>
        </p:nvGraphicFramePr>
        <p:xfrm>
          <a:off x="2991741" y="4207283"/>
          <a:ext cx="5006079" cy="135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7" name="Equation" r:id="rId6" imgW="1460160" imgH="393480" progId="Equation.DSMT4">
                  <p:embed/>
                </p:oleObj>
              </mc:Choice>
              <mc:Fallback>
                <p:oleObj name="Equation" r:id="rId6" imgW="1460160" imgH="393480" progId="Equation.DSMT4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91741" y="4207283"/>
                        <a:ext cx="5006079" cy="1353728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7048" y="1732517"/>
            <a:ext cx="5501228" cy="171885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956866" y="2084111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43306" y="343749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Features matching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46067" y="4452189"/>
            <a:ext cx="204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13" name="Text Placeholder 1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Bundle Adjustment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31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32"/>
          <a:stretch/>
        </p:blipFill>
        <p:spPr>
          <a:xfrm>
            <a:off x="1676606" y="1132115"/>
            <a:ext cx="8856567" cy="5590600"/>
          </a:xfrm>
          <a:prstGeom prst="rect">
            <a:avLst/>
          </a:prstGeom>
        </p:spPr>
      </p:pic>
      <p:sp>
        <p:nvSpPr>
          <p:cNvPr id="6" name="Text Placeholder 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SfM</a:t>
            </a:r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an Optimization Problem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7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Makes This Problem Challenging?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299" y="1087895"/>
            <a:ext cx="1086212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Not enough overlaps across the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Not enough features on the scene in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O(N</a:t>
            </a:r>
            <a:r>
              <a:rPr lang="en-US" sz="2400" b="1" baseline="30000" dirty="0"/>
              <a:t>2</a:t>
            </a:r>
            <a:r>
              <a:rPr lang="en-US" sz="2400" b="1" dirty="0"/>
              <a:t>) complexity (matching)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Wrong matching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074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749091"/>
              </p:ext>
            </p:extLst>
          </p:nvPr>
        </p:nvGraphicFramePr>
        <p:xfrm>
          <a:off x="3363914" y="1821636"/>
          <a:ext cx="5284787" cy="23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3914" y="1821636"/>
                        <a:ext cx="5284787" cy="238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8950326" y="1421526"/>
            <a:ext cx="4225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 : Image number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6179081" y="4554494"/>
            <a:ext cx="573612" cy="4318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352925" y="5205939"/>
            <a:ext cx="4225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Obtain the projective matrices from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SfM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software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887538" y="3612611"/>
            <a:ext cx="4225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9301" y="3612611"/>
            <a:ext cx="4225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4137025" y="3612611"/>
            <a:ext cx="4225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3" name="Text Placeholder 12"/>
          <p:cNvSpPr txBox="1">
            <a:spLocks noGrp="1"/>
          </p:cNvSpPr>
          <p:nvPr>
            <p:ph type="body" sz="quarter" idx="10"/>
          </p:nvPr>
        </p:nvSpPr>
        <p:spPr>
          <a:xfrm>
            <a:off x="241300" y="148707"/>
            <a:ext cx="1172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Problem </a:t>
            </a:r>
            <a:r>
              <a:rPr lang="en-US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Statement: Image-based Measurement</a:t>
            </a:r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0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474110"/>
              </p:ext>
            </p:extLst>
          </p:nvPr>
        </p:nvGraphicFramePr>
        <p:xfrm>
          <a:off x="2092100" y="1356861"/>
          <a:ext cx="2736740" cy="1125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" name="Equation" r:id="rId3" imgW="558720" imgH="228600" progId="Equation.DSMT4">
                  <p:embed/>
                </p:oleObj>
              </mc:Choice>
              <mc:Fallback>
                <p:oleObj name="Equation" r:id="rId3" imgW="558720" imgH="2286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2100" y="1356861"/>
                        <a:ext cx="2736740" cy="1125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872055"/>
              </p:ext>
            </p:extLst>
          </p:nvPr>
        </p:nvGraphicFramePr>
        <p:xfrm>
          <a:off x="7035800" y="1356861"/>
          <a:ext cx="2922588" cy="112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Equation" r:id="rId5" imgW="596880" imgH="228600" progId="Equation.DSMT4">
                  <p:embed/>
                </p:oleObj>
              </mc:Choice>
              <mc:Fallback>
                <p:oleObj name="Equation" r:id="rId5" imgW="596880" imgH="2286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5800" y="1356861"/>
                        <a:ext cx="2922588" cy="112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40143" r="21113"/>
          <a:stretch/>
        </p:blipFill>
        <p:spPr>
          <a:xfrm>
            <a:off x="1910365" y="2881085"/>
            <a:ext cx="5836950" cy="30045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2101" y="5979572"/>
            <a:ext cx="5937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Find a null vector of A when Ax=0</a:t>
            </a:r>
          </a:p>
        </p:txBody>
      </p:sp>
      <p:sp>
        <p:nvSpPr>
          <p:cNvPr id="8" name="Text Placeholder 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Triangulation Methods (3D Position from 2D Points on Images)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7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5500" y="6273468"/>
            <a:ext cx="88754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https://perception.inrialpes.fr/Publications/1997/HS97/HartleySturm-cviu97.pdf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97" y="1031525"/>
            <a:ext cx="7592786" cy="524194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Triangulation Methods (Derivation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JianXiong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latin typeface="Arial" pitchFamily="34" charset="0"/>
                <a:cs typeface="Arial" pitchFamily="34" charset="0"/>
              </a:rPr>
              <a:t>Xiao. “Multi-view 3D Reconstruction for Dummies”. Princeton Vision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CVPR </a:t>
            </a:r>
            <a:r>
              <a:rPr lang="en-US" dirty="0">
                <a:latin typeface="Arial" pitchFamily="34" charset="0"/>
                <a:cs typeface="Arial" pitchFamily="34" charset="0"/>
              </a:rPr>
              <a:t>2015 Tutorial: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SfM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http://vision.princeton.edu/courses/SFMedu/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http://cs.brown.edu/courses/cs143/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http://people.csail.mit.edu/torralba/courses/6.869/6.869.computervision.htm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http://www.cs.utexas.edu/~grauman/courses/fall2009/schedule.htm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http://graphics.cs.cmu.edu/courses/15-463/2010_spring/463.html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https://courses.engr.illinois.edu/cee598vsc/sp2015/lecturenotes/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VisualSfM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http://ccwu.me/vsfm/doc.html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Pix4D: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https://support.pix4d.com/hc/en-us/sections/200591059-Manual#gsc.tab=0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What is Structure from Motion 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SfM</a:t>
            </a:r>
            <a:r>
              <a:rPr lang="en-US" dirty="0">
                <a:latin typeface="Arial" pitchFamily="34" charset="0"/>
                <a:cs typeface="Arial" pitchFamily="34" charset="0"/>
              </a:rPr>
              <a:t>)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8710" y="5261262"/>
            <a:ext cx="3689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Pictures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7874" y="5138152"/>
            <a:ext cx="378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itchFamily="34" charset="0"/>
                <a:cs typeface="Arial" pitchFamily="34" charset="0"/>
              </a:rPr>
              <a:t>Scene structure &amp; 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camera 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locations and parameters</a:t>
            </a:r>
          </a:p>
        </p:txBody>
      </p:sp>
      <p:pic>
        <p:nvPicPr>
          <p:cNvPr id="5" name="Picture 2" descr="Image result for structure from mo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74" y="1912521"/>
            <a:ext cx="8987234" cy="311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4025" y="6279391"/>
            <a:ext cx="4364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http://www.cs.cornell.edu/projects/bigsfm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1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BigSfM - Reconstructing </a:t>
            </a:r>
            <a:r>
              <a:rPr lang="en-US" dirty="0"/>
              <a:t>the World from Internet Photos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4025" y="6279391"/>
            <a:ext cx="4364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http://www.cs.cornell.edu/projects/bigsfm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mUhYJnd1TqE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4025" y="1101725"/>
            <a:ext cx="5446889" cy="3063875"/>
          </a:xfrm>
          <a:prstGeom prst="rect">
            <a:avLst/>
          </a:prstGeom>
        </p:spPr>
      </p:pic>
      <p:pic>
        <p:nvPicPr>
          <p:cNvPr id="7" name="kxtQqYLRaSQ"/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353025" y="3215516"/>
            <a:ext cx="544688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299" y="12700"/>
            <a:ext cx="11727180" cy="684233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Cupix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93" y="1339466"/>
            <a:ext cx="8485393" cy="47669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595" y="6292334"/>
            <a:ext cx="2543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https://www.cupix.com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6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Automated Progress Monitoring Using Images and BIM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6282809"/>
            <a:ext cx="495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raamac.cee.illinois.edu/progressmonitoring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16" y="1063252"/>
            <a:ext cx="6764347" cy="50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6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RESCUAV in </a:t>
            </a:r>
            <a:r>
              <a:rPr lang="en-US" dirty="0" err="1" smtClean="0"/>
              <a:t>Globalmedic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94773" y="6292334"/>
            <a:ext cx="325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https://globalmedic.ca/rescuav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69" y="1176450"/>
            <a:ext cx="9053641" cy="50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110205"/>
              </p:ext>
            </p:extLst>
          </p:nvPr>
        </p:nvGraphicFramePr>
        <p:xfrm>
          <a:off x="4044951" y="1624082"/>
          <a:ext cx="4106863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Equation" r:id="rId4" imgW="507960" imgH="228600" progId="Equation.DSMT4">
                  <p:embed/>
                </p:oleObj>
              </mc:Choice>
              <mc:Fallback>
                <p:oleObj name="Equation" r:id="rId4" imgW="507960" imgH="2286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44951" y="1624082"/>
                        <a:ext cx="4106863" cy="185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35349" y="3291203"/>
            <a:ext cx="1197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3D 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44950" y="3269929"/>
            <a:ext cx="1197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2D point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5389" y="1424027"/>
            <a:ext cx="2219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 : Image number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5049" y="3993265"/>
            <a:ext cx="81903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</a:rPr>
              <a:t>If we knew a projective matrix in each image, we can compute the image point corresponding to the world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</a:rPr>
              <a:t>If we knew more two image points indicating same world point, we can compute the location of the world point. (triangulation)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1300" y="0"/>
            <a:ext cx="11727180" cy="684233"/>
          </a:xfrm>
        </p:spPr>
        <p:txBody>
          <a:bodyPr/>
          <a:lstStyle/>
          <a:p>
            <a:r>
              <a:rPr lang="en-US" dirty="0" smtClean="0"/>
              <a:t>Projection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Image result for multiview Geomet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1750638"/>
            <a:ext cx="2817666" cy="39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75417" y="1087306"/>
            <a:ext cx="6654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Q1.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Can we compute a 3D location of a single image point?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Q2.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Why do we need to know a camera model? </a:t>
            </a:r>
            <a:br>
              <a:rPr lang="en-US" sz="1600" dirty="0">
                <a:latin typeface="Arial" pitchFamily="34" charset="0"/>
                <a:cs typeface="Arial" pitchFamily="34" charset="0"/>
              </a:rPr>
            </a:br>
            <a:r>
              <a:rPr lang="en-US" sz="1600" b="1" dirty="0">
                <a:latin typeface="Arial" pitchFamily="34" charset="0"/>
                <a:cs typeface="Arial" pitchFamily="34" charset="0"/>
              </a:rPr>
              <a:t>Q3.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Can we compute a 2D point on a image if we know 3D points?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Q4.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Can we measure a real-distance from images?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Q5.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What is the role of GPS data? 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5698681"/>
            <a:ext cx="109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itchFamily="34" charset="0"/>
                <a:cs typeface="Arial" pitchFamily="34" charset="0"/>
              </a:rPr>
              <a:t>Image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3501" y="5698681"/>
            <a:ext cx="102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itchFamily="34" charset="0"/>
                <a:cs typeface="Arial" pitchFamily="34" charset="0"/>
              </a:rPr>
              <a:t>Image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2101" y="1526364"/>
            <a:ext cx="109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Arial" pitchFamily="34" charset="0"/>
                <a:cs typeface="Arial" pitchFamily="34" charset="0"/>
              </a:rPr>
              <a:t>3D World</a:t>
            </a:r>
          </a:p>
        </p:txBody>
      </p:sp>
      <p:pic>
        <p:nvPicPr>
          <p:cNvPr id="10" name="Picture 2" descr="Image result for 소인국 사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418" y="3626002"/>
            <a:ext cx="4587683" cy="294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122228" y="3615153"/>
            <a:ext cx="1964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UP TO SCALE</a:t>
            </a:r>
          </a:p>
        </p:txBody>
      </p:sp>
      <p:sp>
        <p:nvSpPr>
          <p:cNvPr id="12" name="Text Placeholder 1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FAQ in Camera (Multi-view) Geometry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19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89"/>
          <p:cNvSpPr txBox="1">
            <a:spLocks noChangeArrowheads="1"/>
          </p:cNvSpPr>
          <p:nvPr/>
        </p:nvSpPr>
        <p:spPr bwMode="auto">
          <a:xfrm>
            <a:off x="2761418" y="5172577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1</a:t>
            </a:r>
          </a:p>
        </p:txBody>
      </p:sp>
      <p:sp>
        <p:nvSpPr>
          <p:cNvPr id="136" name="Text Box 86"/>
          <p:cNvSpPr txBox="1">
            <a:spLocks noChangeArrowheads="1"/>
          </p:cNvSpPr>
          <p:nvPr/>
        </p:nvSpPr>
        <p:spPr bwMode="auto">
          <a:xfrm>
            <a:off x="1827215" y="5172578"/>
            <a:ext cx="56582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3" name="Text Box 86"/>
          <p:cNvSpPr txBox="1">
            <a:spLocks noChangeArrowheads="1"/>
          </p:cNvSpPr>
          <p:nvPr/>
        </p:nvSpPr>
        <p:spPr bwMode="auto">
          <a:xfrm>
            <a:off x="5522915" y="6039817"/>
            <a:ext cx="56582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4" name="Text Box 86"/>
          <p:cNvSpPr txBox="1">
            <a:spLocks noChangeArrowheads="1"/>
          </p:cNvSpPr>
          <p:nvPr/>
        </p:nvSpPr>
        <p:spPr bwMode="auto">
          <a:xfrm>
            <a:off x="9205608" y="5172578"/>
            <a:ext cx="56582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5" name="TextBox 89"/>
          <p:cNvSpPr txBox="1">
            <a:spLocks noChangeArrowheads="1"/>
          </p:cNvSpPr>
          <p:nvPr/>
        </p:nvSpPr>
        <p:spPr bwMode="auto">
          <a:xfrm>
            <a:off x="6083711" y="5645937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2</a:t>
            </a:r>
          </a:p>
        </p:txBody>
      </p:sp>
      <p:sp>
        <p:nvSpPr>
          <p:cNvPr id="156" name="TextBox 89"/>
          <p:cNvSpPr txBox="1">
            <a:spLocks noChangeArrowheads="1"/>
          </p:cNvSpPr>
          <p:nvPr/>
        </p:nvSpPr>
        <p:spPr bwMode="auto">
          <a:xfrm>
            <a:off x="7698013" y="5276050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2" y="1602550"/>
            <a:ext cx="7124397" cy="44372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99628" y="2054305"/>
            <a:ext cx="3168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feature and feature matching make this possible.</a:t>
            </a:r>
          </a:p>
        </p:txBody>
      </p:sp>
      <p:sp>
        <p:nvSpPr>
          <p:cNvPr id="13" name="Text Box 86"/>
          <p:cNvSpPr txBox="1">
            <a:spLocks noChangeArrowheads="1"/>
          </p:cNvSpPr>
          <p:nvPr/>
        </p:nvSpPr>
        <p:spPr bwMode="auto">
          <a:xfrm>
            <a:off x="2516641" y="2054305"/>
            <a:ext cx="17111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3"/>
          <p:cNvSpPr txBox="1">
            <a:spLocks noGrp="1"/>
          </p:cNvSpPr>
          <p:nvPr>
            <p:ph type="body" sz="quarter" idx="10"/>
          </p:nvPr>
        </p:nvSpPr>
        <p:spPr>
          <a:xfrm>
            <a:off x="241300" y="148707"/>
            <a:ext cx="1172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Multiview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Geometry (More than Two Images)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4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6036</TotalTime>
  <Words>465</Words>
  <Application>Microsoft Office PowerPoint</Application>
  <PresentationFormat>Widescreen</PresentationFormat>
  <Paragraphs>113</Paragraphs>
  <Slides>17</Slides>
  <Notes>5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Georgia</vt:lpstr>
      <vt:lpstr>Impact</vt:lpstr>
      <vt:lpstr>Wingdings</vt:lpstr>
      <vt:lpstr>Uwaterloo_Theme</vt:lpstr>
      <vt:lpstr>Uwaterloo</vt:lpstr>
      <vt:lpstr>Equation</vt:lpstr>
      <vt:lpstr>Structure From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163</cp:revision>
  <dcterms:created xsi:type="dcterms:W3CDTF">2018-10-10T19:11:49Z</dcterms:created>
  <dcterms:modified xsi:type="dcterms:W3CDTF">2019-03-14T10:26:12Z</dcterms:modified>
</cp:coreProperties>
</file>